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Montserrat Medium" panose="020B0604020202020204" charset="-52"/>
      <p:regular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Montserrat" panose="020B0604020202020204" charset="-52"/>
      <p:regular r:id="rId9"/>
      <p:bold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504" y="13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0.15</c:v>
                </c:pt>
                <c:pt idx="1">
                  <c:v>0.13</c:v>
                </c:pt>
                <c:pt idx="2">
                  <c:v>0.15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3265920"/>
        <c:axId val="70475776"/>
      </c:lineChart>
      <c:catAx>
        <c:axId val="73265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0475776"/>
        <c:crosses val="autoZero"/>
        <c:auto val="1"/>
        <c:lblAlgn val="ctr"/>
        <c:lblOffset val="100"/>
        <c:noMultiLvlLbl val="0"/>
      </c:catAx>
      <c:valAx>
        <c:axId val="7047577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326592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Лист1!$A$3:$A$13</c:f>
              <c:strCache>
                <c:ptCount val="11"/>
                <c:pt idx="0">
                  <c:v>ГОСУДАРСТВЕННОЕ УПРАВЛЕНИЕ И ОБЕСПЕЧЕНИЕ ВОЕННОЙ БЕЗОПАСНОСТИСОЦИАЛЬНОЕ ОБЕСПЕЧЕНИЕ</c:v>
                </c:pt>
                <c:pt idx="1">
                  <c:v>ДЕЯТЕЛЬНОСТЬ В ОБЛАСТИ ЗДРАВООХРАНЕНИЯ И СОЦИАЛЬНЫХ УСЛУГ</c:v>
                </c:pt>
                <c:pt idx="2">
                  <c:v>ДЕЯТЕЛЬНОСТЬ В ОБЛАСТИ КУЛЬТУРЫ, СПОРТА, ОРГАНИЗАЦИИ ДОСУГА И РАЗВЛЕЧЕНИЙ</c:v>
                </c:pt>
                <c:pt idx="3">
                  <c:v>ДЕЯТЕЛЬНОСТЬ ГОСТИНИЦ И ПРЕДПРИЯТИЙ ОБЩЕСТВЕННОГО ПИТАНИЯ</c:v>
                </c:pt>
                <c:pt idx="4">
                  <c:v>ДЕЯТЕЛЬНОСТЬ ПРОФЕССИОНАЛЬНАЯ, НАУЧНАЯ И ТЕХНИЧЕСКАЯ</c:v>
                </c:pt>
                <c:pt idx="5">
                  <c:v>ОБЕСПЕЧЕНИЕ ЭЛЕКТРИЧЕСКОЙ ЭНЕРГИЕЙ, ГАЗОМ И ПАРОМКОНДИЦИОНИРОВАНИЕ ВОЗДУХА</c:v>
                </c:pt>
                <c:pt idx="6">
                  <c:v>ОБРАБАТЫВАЮЩИЕ ПРОИЗВОДСТВА</c:v>
                </c:pt>
                <c:pt idx="7">
                  <c:v>ОБРАЗОВАНИЕ</c:v>
                </c:pt>
                <c:pt idx="8">
                  <c:v>СЕЛЬСКОЕ, ЛЕСНОЕ ХОЗЯЙСТВО, ОХОТА, РЫБОЛОВСТВО И РЫБОВОДСТВО</c:v>
                </c:pt>
                <c:pt idx="9">
                  <c:v>ТОРГОВЛЯ ОПТОВАЯ И РОЗНИЧНАЯРЕМОНТ АВТОТРАНСПОРТНЫХ СРЕДСТВ И МОТОЦИКЛОВ</c:v>
                </c:pt>
                <c:pt idx="10">
                  <c:v>ТРАНСПОРТИРОВКА И ХРАНЕНИЕ</c:v>
                </c:pt>
              </c:strCache>
            </c:strRef>
          </c:cat>
          <c:val>
            <c:numRef>
              <c:f>Лист1!$B$3:$B$13</c:f>
              <c:numCache>
                <c:formatCode>General</c:formatCode>
                <c:ptCount val="11"/>
                <c:pt idx="0">
                  <c:v>2</c:v>
                </c:pt>
                <c:pt idx="1">
                  <c:v>5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33</c:v>
                </c:pt>
                <c:pt idx="7">
                  <c:v>10</c:v>
                </c:pt>
                <c:pt idx="8">
                  <c:v>5</c:v>
                </c:pt>
                <c:pt idx="9">
                  <c:v>1</c:v>
                </c:pt>
                <c:pt idx="10">
                  <c:v>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244672"/>
        <c:axId val="73246208"/>
      </c:barChart>
      <c:catAx>
        <c:axId val="7324467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 anchor="ctr" anchorCtr="0"/>
          <a:lstStyle/>
          <a:p>
            <a:pPr>
              <a:defRPr sz="450" baseline="0">
                <a:solidFill>
                  <a:schemeClr val="tx2"/>
                </a:solidFill>
              </a:defRPr>
            </a:pPr>
            <a:endParaRPr lang="ru-RU"/>
          </a:p>
        </c:txPr>
        <c:crossAx val="73246208"/>
        <c:crosses val="autoZero"/>
        <c:auto val="0"/>
        <c:lblAlgn val="l"/>
        <c:lblOffset val="100"/>
        <c:noMultiLvlLbl val="0"/>
      </c:catAx>
      <c:valAx>
        <c:axId val="7324620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3244672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</c:v>
                </c:pt>
                <c:pt idx="1">
                  <c:v>15</c:v>
                </c:pt>
                <c:pt idx="2">
                  <c:v>27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3279360"/>
        <c:axId val="73280896"/>
      </c:lineChart>
      <c:catAx>
        <c:axId val="73279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3280896"/>
        <c:crosses val="autoZero"/>
        <c:auto val="1"/>
        <c:lblAlgn val="ctr"/>
        <c:lblOffset val="100"/>
        <c:noMultiLvlLbl val="0"/>
      </c:catAx>
      <c:valAx>
        <c:axId val="7328089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327936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79</c:v>
                </c:pt>
                <c:pt idx="1">
                  <c:v>102</c:v>
                </c:pt>
                <c:pt idx="2">
                  <c:v>102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3345280"/>
        <c:axId val="73983104"/>
      </c:lineChart>
      <c:catAx>
        <c:axId val="73345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3983104"/>
        <c:crosses val="autoZero"/>
        <c:auto val="1"/>
        <c:lblAlgn val="ctr"/>
        <c:lblOffset val="100"/>
        <c:noMultiLvlLbl val="0"/>
      </c:catAx>
      <c:valAx>
        <c:axId val="7398310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3345280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1802187852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145704293"/>
              </p:ext>
            </p:extLst>
          </p:nvPr>
        </p:nvGraphicFramePr>
        <p:xfrm>
          <a:off x="2537127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4141666703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1520412000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1843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 Medium</vt:lpstr>
      <vt:lpstr>Calibri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177</cp:revision>
  <dcterms:created xsi:type="dcterms:W3CDTF">2023-05-18T06:46:50Z</dcterms:created>
  <dcterms:modified xsi:type="dcterms:W3CDTF">2025-01-13T05:58:47Z</dcterms:modified>
</cp:coreProperties>
</file>